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81447" autoAdjust="0"/>
  </p:normalViewPr>
  <p:slideViewPr>
    <p:cSldViewPr snapToGrid="0">
      <p:cViewPr varScale="1">
        <p:scale>
          <a:sx n="80" d="100"/>
          <a:sy n="80" d="100"/>
        </p:scale>
        <p:origin x="1100" y="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861ACF-3FFF-4C4B-93F4-641C6EE2FB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55D3CB1F-C2E5-4193-B70B-E252C435CB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C7C7CDDC-A3E1-4898-B26E-1E79FB06D06D}"/>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95163274-3448-47E5-BC0B-B7BF2C10D1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88BA2BF-E28E-4C43-9585-A1E191D813C3}"/>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424153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ABDDC1-06D2-42AD-A0D9-C7FC6B3168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9480C3E-42F5-4FFB-880B-6F53BB18DD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7B9FEDA-353D-4222-AF0A-ACB31BD9BA68}"/>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8334C9C2-0439-4584-816E-D0BAD722FD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C1320BF-1562-4E26-BDE0-C8BF344D41BC}"/>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314735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7C356AA-E9C0-404E-8204-3F9A0726CA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27A1800-7903-4578-BB77-1AD7E73CD3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54ED795-5ABF-4898-9C79-637917DD0D88}"/>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4C2E0B39-10B4-4D24-83D1-4F35F957AF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62DA72B-8D64-4AE6-BACA-869486766C2B}"/>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224497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6752CD-96D4-4361-B45A-DA6F046270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7ED3EE4-DB5F-4E0E-ACBB-F9DFF01D97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1B98D3A-6847-4053-9486-73A60DE866A7}"/>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E9BC1E13-D7E9-4E81-9491-FF6BF64449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C679B7F-2622-463A-A6AB-CB2B33050123}"/>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361045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A0270A-3480-4824-A05A-5DFDF7AC47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90D8751-23E6-48EA-A20E-28F1251776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01543E4-827F-4671-AC1B-1B94418AFD0B}"/>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2FB47A5D-FC66-4FC9-ADE5-EF27C0A934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DA4C6C1-4865-4CE4-81F9-62F5E202B63D}"/>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331186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FB1C3-8B10-434D-9E30-DA89DB3135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FB855BAA-8335-4A9E-8F70-EBE7974BB7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E925E18-FDBE-4619-A765-51EB47E204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EE4DF325-E2E4-4AA2-BC3A-81BA9677DD23}"/>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6" name="Footer Placeholder 5">
            <a:extLst>
              <a:ext uri="{FF2B5EF4-FFF2-40B4-BE49-F238E27FC236}">
                <a16:creationId xmlns:a16="http://schemas.microsoft.com/office/drawing/2014/main" xmlns="" id="{5824DDBF-A605-45AF-B1F8-D9D3AEB0E4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FA5AE04-9EA0-42A3-AE41-3FEEA9E700C6}"/>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3805184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F60109-D4C7-49D6-9D0B-302DB0090E8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BB1F7AB-BE85-430C-BFF7-13BBF311EE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2B68772-CDE7-491D-B46A-E11DF33794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5F2289A6-F204-4B1A-B65C-FF69534495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4DCAA16-EDA5-4819-8E73-E0B18CD66C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37D63770-26CE-4D12-910C-9276E114EEBE}"/>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8" name="Footer Placeholder 7">
            <a:extLst>
              <a:ext uri="{FF2B5EF4-FFF2-40B4-BE49-F238E27FC236}">
                <a16:creationId xmlns:a16="http://schemas.microsoft.com/office/drawing/2014/main" xmlns="" id="{37C73983-F879-4848-8128-1F763AA156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A026137-981A-454C-BD91-5CA066679EB6}"/>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4006424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DD9161-6F7F-4114-AF86-7E337B36FC5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FC24D425-A573-43A5-A315-7FB0CBD37683}"/>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4" name="Footer Placeholder 3">
            <a:extLst>
              <a:ext uri="{FF2B5EF4-FFF2-40B4-BE49-F238E27FC236}">
                <a16:creationId xmlns:a16="http://schemas.microsoft.com/office/drawing/2014/main" xmlns="" id="{7C5DEF8C-0ED7-4B45-B27C-EEAD11D8EF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9C0A49FB-285F-4B36-9399-3929B81E701D}"/>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99481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9D7B54E-319C-484C-971C-01F1817A6BBA}"/>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3" name="Footer Placeholder 2">
            <a:extLst>
              <a:ext uri="{FF2B5EF4-FFF2-40B4-BE49-F238E27FC236}">
                <a16:creationId xmlns:a16="http://schemas.microsoft.com/office/drawing/2014/main" xmlns="" id="{35CDC1D8-BFBE-4476-8B41-FA53948475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5AAE30CC-ACDA-4886-B312-148810B1E770}"/>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1240344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EEE410-6775-4799-99C3-B7667585EA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0C40451-D6F3-4211-9A98-C5E69FB628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82550596-4B16-4252-8A3B-D9BDC144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57F787-9149-4C6A-9647-2D9C114D1AEB}"/>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6" name="Footer Placeholder 5">
            <a:extLst>
              <a:ext uri="{FF2B5EF4-FFF2-40B4-BE49-F238E27FC236}">
                <a16:creationId xmlns:a16="http://schemas.microsoft.com/office/drawing/2014/main" xmlns="" id="{4401B20A-E728-4C55-9B26-EA6734A0C7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8EEFE01-6732-43C8-8722-DE14A9D94791}"/>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113373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8FA3C6-0313-4D8F-932E-029C6DD21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0C7BB2C1-0C9D-46A5-A752-53664EB1B3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90A97C7D-6CBE-4282-8044-E355E9287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A6E1E7C-980B-4A97-B1BB-C7D27D34CAA4}"/>
              </a:ext>
            </a:extLst>
          </p:cNvPr>
          <p:cNvSpPr>
            <a:spLocks noGrp="1"/>
          </p:cNvSpPr>
          <p:nvPr>
            <p:ph type="dt" sz="half" idx="10"/>
          </p:nvPr>
        </p:nvSpPr>
        <p:spPr/>
        <p:txBody>
          <a:bodyPr/>
          <a:lstStyle/>
          <a:p>
            <a:fld id="{0D9BB5A8-A49C-4A5E-8F72-4BC1BBA411DD}" type="datetimeFigureOut">
              <a:rPr lang="en-GB" smtClean="0"/>
              <a:t>02/03/2022</a:t>
            </a:fld>
            <a:endParaRPr lang="en-GB"/>
          </a:p>
        </p:txBody>
      </p:sp>
      <p:sp>
        <p:nvSpPr>
          <p:cNvPr id="6" name="Footer Placeholder 5">
            <a:extLst>
              <a:ext uri="{FF2B5EF4-FFF2-40B4-BE49-F238E27FC236}">
                <a16:creationId xmlns:a16="http://schemas.microsoft.com/office/drawing/2014/main" xmlns="" id="{27500949-BBD2-43C0-A1C2-F154C0AF25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3098106-F820-441F-9ABB-C6FF66B63217}"/>
              </a:ext>
            </a:extLst>
          </p:cNvPr>
          <p:cNvSpPr>
            <a:spLocks noGrp="1"/>
          </p:cNvSpPr>
          <p:nvPr>
            <p:ph type="sldNum" sz="quarter" idx="12"/>
          </p:nvPr>
        </p:nvSpPr>
        <p:spPr/>
        <p:txBody>
          <a:bodyPr/>
          <a:lstStyle/>
          <a:p>
            <a:fld id="{DF7CE01E-C3DF-497A-AB0D-B0576B907B5E}" type="slidenum">
              <a:rPr lang="en-GB" smtClean="0"/>
              <a:t>‹#›</a:t>
            </a:fld>
            <a:endParaRPr lang="en-GB"/>
          </a:p>
        </p:txBody>
      </p:sp>
    </p:spTree>
    <p:extLst>
      <p:ext uri="{BB962C8B-B14F-4D97-AF65-F5344CB8AC3E}">
        <p14:creationId xmlns:p14="http://schemas.microsoft.com/office/powerpoint/2010/main" val="71881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9BBC872-E3A3-488E-90E8-CF2DC796A6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A47EA12-21BC-4814-8B35-72888BBC90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BD3F0F1-DBEB-463C-A225-D537EDDD9E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BB5A8-A49C-4A5E-8F72-4BC1BBA411DD}" type="datetimeFigureOut">
              <a:rPr lang="en-GB" smtClean="0"/>
              <a:t>02/03/2022</a:t>
            </a:fld>
            <a:endParaRPr lang="en-GB"/>
          </a:p>
        </p:txBody>
      </p:sp>
      <p:sp>
        <p:nvSpPr>
          <p:cNvPr id="5" name="Footer Placeholder 4">
            <a:extLst>
              <a:ext uri="{FF2B5EF4-FFF2-40B4-BE49-F238E27FC236}">
                <a16:creationId xmlns:a16="http://schemas.microsoft.com/office/drawing/2014/main" xmlns="" id="{A97C95D7-7748-4D8A-ABEC-46AFB01A5B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4C2A2E3A-5F97-47A2-97F6-5C90FDCBF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CE01E-C3DF-497A-AB0D-B0576B907B5E}" type="slidenum">
              <a:rPr lang="en-GB" smtClean="0"/>
              <a:t>‹#›</a:t>
            </a:fld>
            <a:endParaRPr lang="en-GB"/>
          </a:p>
        </p:txBody>
      </p:sp>
    </p:spTree>
    <p:extLst>
      <p:ext uri="{BB962C8B-B14F-4D97-AF65-F5344CB8AC3E}">
        <p14:creationId xmlns:p14="http://schemas.microsoft.com/office/powerpoint/2010/main" val="3775768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5453" y="217932"/>
            <a:ext cx="2484120" cy="935736"/>
          </a:xfrm>
          <a:prstGeom prst="rect">
            <a:avLst/>
          </a:prstGeom>
        </p:spPr>
      </p:pic>
      <p:pic>
        <p:nvPicPr>
          <p:cNvPr id="7" name="Picture 6">
            <a:extLst>
              <a:ext uri="{FF2B5EF4-FFF2-40B4-BE49-F238E27FC236}">
                <a16:creationId xmlns:a16="http://schemas.microsoft.com/office/drawing/2014/main" xmlns="" id="{A87CA881-6110-4233-AB56-BF44D92DDD51}"/>
              </a:ext>
            </a:extLst>
          </p:cNvPr>
          <p:cNvPicPr>
            <a:picLocks noChangeAspect="1"/>
          </p:cNvPicPr>
          <p:nvPr/>
        </p:nvPicPr>
        <p:blipFill>
          <a:blip r:embed="rId3"/>
          <a:stretch>
            <a:fillRect/>
          </a:stretch>
        </p:blipFill>
        <p:spPr>
          <a:xfrm>
            <a:off x="3787139" y="1375617"/>
            <a:ext cx="4239044" cy="3784211"/>
          </a:xfrm>
          <a:prstGeom prst="rect">
            <a:avLst/>
          </a:prstGeom>
        </p:spPr>
      </p:pic>
      <p:pic>
        <p:nvPicPr>
          <p:cNvPr id="9" name="Picture 8">
            <a:extLst>
              <a:ext uri="{FF2B5EF4-FFF2-40B4-BE49-F238E27FC236}">
                <a16:creationId xmlns:a16="http://schemas.microsoft.com/office/drawing/2014/main" xmlns="" id="{8A10C984-75FD-4C21-A3F1-EF17E1E9E2D1}"/>
              </a:ext>
            </a:extLst>
          </p:cNvPr>
          <p:cNvPicPr>
            <a:picLocks noChangeAspect="1"/>
          </p:cNvPicPr>
          <p:nvPr/>
        </p:nvPicPr>
        <p:blipFill>
          <a:blip r:embed="rId4"/>
          <a:stretch>
            <a:fillRect/>
          </a:stretch>
        </p:blipFill>
        <p:spPr>
          <a:xfrm>
            <a:off x="4142807" y="518876"/>
            <a:ext cx="3527708" cy="632325"/>
          </a:xfrm>
          <a:prstGeom prst="rect">
            <a:avLst/>
          </a:prstGeom>
        </p:spPr>
      </p:pic>
      <p:sp>
        <p:nvSpPr>
          <p:cNvPr id="10" name="TextBox 9">
            <a:extLst>
              <a:ext uri="{FF2B5EF4-FFF2-40B4-BE49-F238E27FC236}">
                <a16:creationId xmlns:a16="http://schemas.microsoft.com/office/drawing/2014/main" xmlns="" id="{9957D10B-16F4-44F3-8F45-7F614E5B627C}"/>
              </a:ext>
            </a:extLst>
          </p:cNvPr>
          <p:cNvSpPr txBox="1"/>
          <p:nvPr/>
        </p:nvSpPr>
        <p:spPr>
          <a:xfrm>
            <a:off x="2661557" y="5551714"/>
            <a:ext cx="6221186" cy="369332"/>
          </a:xfrm>
          <a:prstGeom prst="rect">
            <a:avLst/>
          </a:prstGeom>
          <a:noFill/>
        </p:spPr>
        <p:txBody>
          <a:bodyPr wrap="square" rtlCol="0">
            <a:spAutoFit/>
          </a:bodyPr>
          <a:lstStyle/>
          <a:p>
            <a:pPr algn="ctr"/>
            <a:r>
              <a:rPr lang="en-GB" dirty="0"/>
              <a:t>Grant Utilisation Report – February 2022</a:t>
            </a:r>
          </a:p>
        </p:txBody>
      </p:sp>
    </p:spTree>
    <p:extLst>
      <p:ext uri="{BB962C8B-B14F-4D97-AF65-F5344CB8AC3E}">
        <p14:creationId xmlns:p14="http://schemas.microsoft.com/office/powerpoint/2010/main" val="101550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5453" y="217932"/>
            <a:ext cx="2484120" cy="935736"/>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1143000" y="1910449"/>
            <a:ext cx="10009414" cy="4247317"/>
          </a:xfrm>
          <a:prstGeom prst="rect">
            <a:avLst/>
          </a:prstGeom>
          <a:noFill/>
        </p:spPr>
        <p:txBody>
          <a:bodyPr wrap="square" rtlCol="0">
            <a:spAutoFit/>
          </a:bodyPr>
          <a:lstStyle/>
          <a:p>
            <a:r>
              <a:rPr lang="en-GB" sz="3000" dirty="0"/>
              <a:t>The Neil Hussey Heart Charity offers free ECGs to young people in Jersey. This offering is currently channelled through secondary schools. Short term plans include to extend it to sport clubs.</a:t>
            </a:r>
          </a:p>
          <a:p>
            <a:endParaRPr lang="en-GB" sz="3000" dirty="0"/>
          </a:p>
          <a:p>
            <a:r>
              <a:rPr lang="en-GB" sz="3000" dirty="0"/>
              <a:t>For the 2021-2022 academic year, the Charity projected to deliver 40 ECGs per secondary school and Highlands College, totalling 400 ECGs.</a:t>
            </a:r>
          </a:p>
          <a:p>
            <a:endParaRPr lang="en-GB" sz="3000" dirty="0"/>
          </a:p>
        </p:txBody>
      </p:sp>
      <p:sp>
        <p:nvSpPr>
          <p:cNvPr id="4" name="TextBox 3">
            <a:extLst>
              <a:ext uri="{FF2B5EF4-FFF2-40B4-BE49-F238E27FC236}">
                <a16:creationId xmlns:a16="http://schemas.microsoft.com/office/drawing/2014/main" xmlns="" id="{E4B6465C-AA33-48A9-A78C-D1F51239D8D3}"/>
              </a:ext>
            </a:extLst>
          </p:cNvPr>
          <p:cNvSpPr txBox="1"/>
          <p:nvPr/>
        </p:nvSpPr>
        <p:spPr>
          <a:xfrm>
            <a:off x="1143000" y="718457"/>
            <a:ext cx="7511143" cy="861774"/>
          </a:xfrm>
          <a:prstGeom prst="rect">
            <a:avLst/>
          </a:prstGeom>
          <a:noFill/>
        </p:spPr>
        <p:txBody>
          <a:bodyPr wrap="square" rtlCol="0">
            <a:spAutoFit/>
          </a:bodyPr>
          <a:lstStyle/>
          <a:p>
            <a:r>
              <a:rPr lang="en-GB" sz="5000" b="1" u="sng" dirty="0">
                <a:solidFill>
                  <a:srgbClr val="FF6600"/>
                </a:solidFill>
              </a:rPr>
              <a:t>Background</a:t>
            </a:r>
          </a:p>
        </p:txBody>
      </p:sp>
    </p:spTree>
    <p:extLst>
      <p:ext uri="{BB962C8B-B14F-4D97-AF65-F5344CB8AC3E}">
        <p14:creationId xmlns:p14="http://schemas.microsoft.com/office/powerpoint/2010/main" val="437285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5453" y="217932"/>
            <a:ext cx="2484120" cy="935736"/>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469566"/>
            <a:ext cx="10009414" cy="5170646"/>
          </a:xfrm>
          <a:prstGeom prst="rect">
            <a:avLst/>
          </a:prstGeom>
          <a:noFill/>
        </p:spPr>
        <p:txBody>
          <a:bodyPr wrap="square" rtlCol="0">
            <a:spAutoFit/>
          </a:bodyPr>
          <a:lstStyle/>
          <a:p>
            <a:r>
              <a:rPr lang="en-GB" sz="3000" dirty="0"/>
              <a:t>The Charity relies on an amazing team of volunteering health professionals who will perform the ECG reading. This reading is sent electronically to the UK for interpretation.</a:t>
            </a:r>
          </a:p>
          <a:p>
            <a:endParaRPr lang="en-GB" sz="3000" dirty="0"/>
          </a:p>
          <a:p>
            <a:r>
              <a:rPr lang="en-GB" sz="3000" dirty="0"/>
              <a:t>The main costs that the Charity incur are:</a:t>
            </a:r>
          </a:p>
          <a:p>
            <a:endParaRPr lang="en-GB" sz="3000" dirty="0"/>
          </a:p>
          <a:p>
            <a:r>
              <a:rPr lang="en-GB" sz="3000" dirty="0"/>
              <a:t>	•  ECG Equipment Rental</a:t>
            </a:r>
          </a:p>
          <a:p>
            <a:r>
              <a:rPr lang="en-GB" sz="3000" dirty="0"/>
              <a:t>	•  Purchase of electrodes</a:t>
            </a:r>
          </a:p>
          <a:p>
            <a:r>
              <a:rPr lang="en-GB" sz="3000" dirty="0"/>
              <a:t>	•  Interpretation of ECGs by our Medical Diagnostic                     	    Imaging Centre in the UK</a:t>
            </a:r>
          </a:p>
          <a:p>
            <a:r>
              <a:rPr lang="en-GB" sz="3000" dirty="0"/>
              <a:t>	•  Insurance</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p>
        </p:txBody>
      </p:sp>
    </p:spTree>
    <p:extLst>
      <p:ext uri="{BB962C8B-B14F-4D97-AF65-F5344CB8AC3E}">
        <p14:creationId xmlns:p14="http://schemas.microsoft.com/office/powerpoint/2010/main" val="248148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4751617" cy="3785652"/>
          </a:xfrm>
          <a:prstGeom prst="rect">
            <a:avLst/>
          </a:prstGeom>
          <a:noFill/>
        </p:spPr>
        <p:txBody>
          <a:bodyPr wrap="square" rtlCol="0">
            <a:spAutoFit/>
          </a:bodyPr>
          <a:lstStyle/>
          <a:p>
            <a:r>
              <a:rPr lang="en-GB" sz="3000" dirty="0"/>
              <a:t>Equipment Rental:</a:t>
            </a:r>
          </a:p>
          <a:p>
            <a:endParaRPr lang="en-GB" sz="3000" dirty="0"/>
          </a:p>
          <a:p>
            <a:r>
              <a:rPr lang="en-GB" sz="3000" dirty="0"/>
              <a:t>• ECG machine and leads</a:t>
            </a:r>
          </a:p>
          <a:p>
            <a:endParaRPr lang="en-GB" sz="3000" dirty="0"/>
          </a:p>
          <a:p>
            <a:r>
              <a:rPr lang="en-GB" sz="3000" dirty="0"/>
              <a:t>• Paired phone that captures ECG reading and sends it to the Interpretation Provider</a:t>
            </a:r>
          </a:p>
          <a:p>
            <a:r>
              <a:rPr lang="en-GB" sz="3000" dirty="0"/>
              <a:t>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r>
              <a:rPr lang="en-GB" sz="2000" b="1" u="sng" dirty="0">
                <a:solidFill>
                  <a:srgbClr val="FF6600"/>
                </a:solidFill>
              </a:rPr>
              <a:t> (cont.)</a:t>
            </a:r>
          </a:p>
        </p:txBody>
      </p:sp>
      <p:pic>
        <p:nvPicPr>
          <p:cNvPr id="6" name="Picture 5" descr="A picture containing floor, bag, accessory, cloth&#10;&#10;Description automatically generated">
            <a:extLst>
              <a:ext uri="{FF2B5EF4-FFF2-40B4-BE49-F238E27FC236}">
                <a16:creationId xmlns:a16="http://schemas.microsoft.com/office/drawing/2014/main" xmlns="" id="{FB365665-1413-449A-BE4D-EC08D279DE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0716" y="1682301"/>
            <a:ext cx="3440905" cy="4587874"/>
          </a:xfrm>
          <a:prstGeom prst="rect">
            <a:avLst/>
          </a:prstGeom>
        </p:spPr>
      </p:pic>
    </p:spTree>
    <p:extLst>
      <p:ext uri="{BB962C8B-B14F-4D97-AF65-F5344CB8AC3E}">
        <p14:creationId xmlns:p14="http://schemas.microsoft.com/office/powerpoint/2010/main" val="11196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4751617" cy="2862322"/>
          </a:xfrm>
          <a:prstGeom prst="rect">
            <a:avLst/>
          </a:prstGeom>
          <a:noFill/>
        </p:spPr>
        <p:txBody>
          <a:bodyPr wrap="square" rtlCol="0">
            <a:spAutoFit/>
          </a:bodyPr>
          <a:lstStyle/>
          <a:p>
            <a:r>
              <a:rPr lang="en-GB" sz="3000" dirty="0"/>
              <a:t>Electrodes:</a:t>
            </a:r>
          </a:p>
          <a:p>
            <a:endParaRPr lang="en-GB" sz="3000" dirty="0"/>
          </a:p>
          <a:p>
            <a:r>
              <a:rPr lang="en-GB" sz="3000" dirty="0"/>
              <a:t>They have a limited lifespan and are ordered shortly before each ECG event.</a:t>
            </a:r>
          </a:p>
          <a:p>
            <a:r>
              <a:rPr lang="en-GB" sz="3000" dirty="0"/>
              <a:t>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r>
              <a:rPr lang="en-GB" sz="2000" b="1" u="sng" dirty="0">
                <a:solidFill>
                  <a:srgbClr val="FF6600"/>
                </a:solidFill>
              </a:rPr>
              <a:t> (cont.)</a:t>
            </a:r>
          </a:p>
        </p:txBody>
      </p:sp>
      <p:pic>
        <p:nvPicPr>
          <p:cNvPr id="7" name="Picture 6" descr="A picture containing text, receipt&#10;&#10;Description automatically generated">
            <a:extLst>
              <a:ext uri="{FF2B5EF4-FFF2-40B4-BE49-F238E27FC236}">
                <a16:creationId xmlns:a16="http://schemas.microsoft.com/office/drawing/2014/main" xmlns="" id="{F0F6D260-0496-4563-ADE7-3F32C34232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9700" y="2415268"/>
            <a:ext cx="6378807" cy="3675289"/>
          </a:xfrm>
          <a:prstGeom prst="rect">
            <a:avLst/>
          </a:prstGeom>
        </p:spPr>
      </p:pic>
    </p:spTree>
    <p:extLst>
      <p:ext uri="{BB962C8B-B14F-4D97-AF65-F5344CB8AC3E}">
        <p14:creationId xmlns:p14="http://schemas.microsoft.com/office/powerpoint/2010/main" val="248250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4751617" cy="3323987"/>
          </a:xfrm>
          <a:prstGeom prst="rect">
            <a:avLst/>
          </a:prstGeom>
          <a:noFill/>
        </p:spPr>
        <p:txBody>
          <a:bodyPr wrap="square" rtlCol="0">
            <a:spAutoFit/>
          </a:bodyPr>
          <a:lstStyle/>
          <a:p>
            <a:r>
              <a:rPr lang="en-GB" sz="3000" dirty="0"/>
              <a:t>ECG Interpretation:</a:t>
            </a:r>
          </a:p>
          <a:p>
            <a:endParaRPr lang="en-GB" sz="3000" dirty="0"/>
          </a:p>
          <a:p>
            <a:r>
              <a:rPr lang="en-GB" sz="3000" dirty="0"/>
              <a:t>•Beaulieu Convent School</a:t>
            </a:r>
          </a:p>
          <a:p>
            <a:r>
              <a:rPr lang="en-GB" sz="3000" dirty="0"/>
              <a:t>• Victoria College</a:t>
            </a:r>
          </a:p>
          <a:p>
            <a:r>
              <a:rPr lang="en-GB" sz="3000" dirty="0"/>
              <a:t>• Jersey College for Girls (scheduled for 02.03.2022)</a:t>
            </a:r>
          </a:p>
          <a:p>
            <a:r>
              <a:rPr lang="en-GB" sz="3000" dirty="0"/>
              <a:t>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r>
              <a:rPr lang="en-GB" sz="2000" b="1" u="sng" dirty="0">
                <a:solidFill>
                  <a:srgbClr val="FF6600"/>
                </a:solidFill>
              </a:rPr>
              <a:t> (cont.)</a:t>
            </a:r>
          </a:p>
        </p:txBody>
      </p:sp>
      <p:pic>
        <p:nvPicPr>
          <p:cNvPr id="1026" name="Picture 2" descr="ECG interpretation: Characteristics of the normal ECG (P-wave, QRS complex,  ST segment, T-wave) – ECG &amp;amp; ECHO">
            <a:extLst>
              <a:ext uri="{FF2B5EF4-FFF2-40B4-BE49-F238E27FC236}">
                <a16:creationId xmlns:a16="http://schemas.microsoft.com/office/drawing/2014/main" xmlns="" id="{4B392852-5BA5-41DE-852A-1006CCCB31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1" y="1449599"/>
            <a:ext cx="4751618" cy="5240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937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4751617" cy="1938992"/>
          </a:xfrm>
          <a:prstGeom prst="rect">
            <a:avLst/>
          </a:prstGeom>
          <a:noFill/>
        </p:spPr>
        <p:txBody>
          <a:bodyPr wrap="square" rtlCol="0">
            <a:spAutoFit/>
          </a:bodyPr>
          <a:lstStyle/>
          <a:p>
            <a:r>
              <a:rPr lang="en-GB" sz="3000" dirty="0"/>
              <a:t>Insurance:</a:t>
            </a:r>
          </a:p>
          <a:p>
            <a:endParaRPr lang="en-GB" sz="3000" dirty="0"/>
          </a:p>
          <a:p>
            <a:r>
              <a:rPr lang="en-GB" sz="3000" dirty="0"/>
              <a:t>• Malpractice Insurance</a:t>
            </a:r>
          </a:p>
          <a:p>
            <a:r>
              <a:rPr lang="en-GB" sz="3000" dirty="0"/>
              <a:t>• Third Party Insurance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r>
              <a:rPr lang="en-GB" sz="2000" b="1" u="sng" dirty="0">
                <a:solidFill>
                  <a:srgbClr val="FF6600"/>
                </a:solidFill>
              </a:rPr>
              <a:t> (cont.)</a:t>
            </a:r>
          </a:p>
        </p:txBody>
      </p:sp>
      <p:pic>
        <p:nvPicPr>
          <p:cNvPr id="2050" name="Picture 2" descr="Health Insurance Market Report 2022-27: Scope, Growth, Demand And Analysis  – ZNews Africa">
            <a:extLst>
              <a:ext uri="{FF2B5EF4-FFF2-40B4-BE49-F238E27FC236}">
                <a16:creationId xmlns:a16="http://schemas.microsoft.com/office/drawing/2014/main" xmlns="" id="{D56A484B-1251-4EC7-8CE6-A95A478C19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8043" y="2193084"/>
            <a:ext cx="6228938" cy="3488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686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5094517" cy="2400657"/>
          </a:xfrm>
          <a:prstGeom prst="rect">
            <a:avLst/>
          </a:prstGeom>
          <a:noFill/>
        </p:spPr>
        <p:txBody>
          <a:bodyPr wrap="square" rtlCol="0">
            <a:spAutoFit/>
          </a:bodyPr>
          <a:lstStyle/>
          <a:p>
            <a:r>
              <a:rPr lang="en-GB" sz="3000" dirty="0"/>
              <a:t>Ad-hoc purchases:</a:t>
            </a:r>
          </a:p>
          <a:p>
            <a:endParaRPr lang="en-GB" sz="3000" dirty="0"/>
          </a:p>
          <a:p>
            <a:r>
              <a:rPr lang="en-GB" sz="3000" dirty="0"/>
              <a:t>• Room divider to provide privacy and dignity to patients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How the grant has been utilised</a:t>
            </a:r>
            <a:r>
              <a:rPr lang="en-GB" sz="2000" b="1" u="sng" dirty="0">
                <a:solidFill>
                  <a:srgbClr val="FF6600"/>
                </a:solidFill>
              </a:rPr>
              <a:t> (cont.)</a:t>
            </a:r>
          </a:p>
        </p:txBody>
      </p:sp>
      <p:pic>
        <p:nvPicPr>
          <p:cNvPr id="6" name="Picture 5" descr="A picture containing indoor, wardrobe&#10;&#10;Description automatically generated">
            <a:extLst>
              <a:ext uri="{FF2B5EF4-FFF2-40B4-BE49-F238E27FC236}">
                <a16:creationId xmlns:a16="http://schemas.microsoft.com/office/drawing/2014/main" xmlns="" id="{8A4A2A4A-CB4B-4038-A276-916EDB5910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6356" y="1627198"/>
            <a:ext cx="4579643" cy="4670870"/>
          </a:xfrm>
          <a:prstGeom prst="rect">
            <a:avLst/>
          </a:prstGeom>
        </p:spPr>
      </p:pic>
    </p:spTree>
    <p:extLst>
      <p:ext uri="{BB962C8B-B14F-4D97-AF65-F5344CB8AC3E}">
        <p14:creationId xmlns:p14="http://schemas.microsoft.com/office/powerpoint/2010/main" val="330806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xmlns="" id="{62562B50-368A-41BD-AB3B-7E8530B2BE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7143" y="217932"/>
            <a:ext cx="2192430" cy="825860"/>
          </a:xfrm>
          <a:prstGeom prst="rect">
            <a:avLst/>
          </a:prstGeom>
        </p:spPr>
      </p:pic>
      <p:sp>
        <p:nvSpPr>
          <p:cNvPr id="2" name="TextBox 1">
            <a:extLst>
              <a:ext uri="{FF2B5EF4-FFF2-40B4-BE49-F238E27FC236}">
                <a16:creationId xmlns:a16="http://schemas.microsoft.com/office/drawing/2014/main" xmlns="" id="{DC4A3766-961D-40FF-8342-FEEE99692289}"/>
              </a:ext>
            </a:extLst>
          </p:cNvPr>
          <p:cNvSpPr txBox="1"/>
          <p:nvPr/>
        </p:nvSpPr>
        <p:spPr>
          <a:xfrm>
            <a:off x="816426" y="1665513"/>
            <a:ext cx="9682846" cy="3785652"/>
          </a:xfrm>
          <a:prstGeom prst="rect">
            <a:avLst/>
          </a:prstGeom>
          <a:noFill/>
        </p:spPr>
        <p:txBody>
          <a:bodyPr wrap="square" rtlCol="0">
            <a:spAutoFit/>
          </a:bodyPr>
          <a:lstStyle/>
          <a:p>
            <a:r>
              <a:rPr lang="en-GB" sz="3000" dirty="0"/>
              <a:t>Equipment rental		……………………..……………………..£427</a:t>
            </a:r>
          </a:p>
          <a:p>
            <a:r>
              <a:rPr lang="en-GB" sz="3000" dirty="0"/>
              <a:t>Electrodes			.……………………..……………………..£76</a:t>
            </a:r>
          </a:p>
          <a:p>
            <a:r>
              <a:rPr lang="en-GB" sz="3000" dirty="0"/>
              <a:t>ECG Interpretation </a:t>
            </a:r>
            <a:r>
              <a:rPr lang="en-GB" sz="3000" dirty="0" err="1"/>
              <a:t>incl</a:t>
            </a:r>
            <a:r>
              <a:rPr lang="en-GB" sz="3000" dirty="0"/>
              <a:t> March 2022	………………………….	£781</a:t>
            </a:r>
          </a:p>
          <a:p>
            <a:r>
              <a:rPr lang="en-GB" sz="3000" dirty="0"/>
              <a:t>Room Divider	 	.……………………..……………………..£70</a:t>
            </a:r>
          </a:p>
          <a:p>
            <a:r>
              <a:rPr lang="en-GB" sz="3000" dirty="0"/>
              <a:t>Insurance			………………………………………….£1,898 </a:t>
            </a:r>
          </a:p>
          <a:p>
            <a:endParaRPr lang="en-GB" sz="3000" dirty="0"/>
          </a:p>
          <a:p>
            <a:r>
              <a:rPr lang="en-GB" sz="3000" dirty="0"/>
              <a:t>TOTAL ……………………………………………………………………..£3,252	</a:t>
            </a:r>
          </a:p>
        </p:txBody>
      </p:sp>
      <p:sp>
        <p:nvSpPr>
          <p:cNvPr id="4" name="TextBox 3">
            <a:extLst>
              <a:ext uri="{FF2B5EF4-FFF2-40B4-BE49-F238E27FC236}">
                <a16:creationId xmlns:a16="http://schemas.microsoft.com/office/drawing/2014/main" xmlns="" id="{E4B6465C-AA33-48A9-A78C-D1F51239D8D3}"/>
              </a:ext>
            </a:extLst>
          </p:cNvPr>
          <p:cNvSpPr txBox="1"/>
          <p:nvPr/>
        </p:nvSpPr>
        <p:spPr>
          <a:xfrm>
            <a:off x="816426" y="587825"/>
            <a:ext cx="9906000" cy="861774"/>
          </a:xfrm>
          <a:prstGeom prst="rect">
            <a:avLst/>
          </a:prstGeom>
          <a:noFill/>
        </p:spPr>
        <p:txBody>
          <a:bodyPr wrap="square" rtlCol="0">
            <a:spAutoFit/>
          </a:bodyPr>
          <a:lstStyle/>
          <a:p>
            <a:r>
              <a:rPr lang="en-GB" sz="5000" b="1" u="sng" dirty="0">
                <a:solidFill>
                  <a:srgbClr val="FF6600"/>
                </a:solidFill>
              </a:rPr>
              <a:t>Summary</a:t>
            </a:r>
            <a:endParaRPr lang="en-GB" sz="2000" b="1" u="sng" dirty="0">
              <a:solidFill>
                <a:srgbClr val="FF6600"/>
              </a:solidFill>
            </a:endParaRPr>
          </a:p>
        </p:txBody>
      </p:sp>
    </p:spTree>
    <p:extLst>
      <p:ext uri="{BB962C8B-B14F-4D97-AF65-F5344CB8AC3E}">
        <p14:creationId xmlns:p14="http://schemas.microsoft.com/office/powerpoint/2010/main" val="3965382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5078</TotalTime>
  <Words>237</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Blanca Palacin</dc:creator>
  <cp:lastModifiedBy>Lyn Wilton</cp:lastModifiedBy>
  <cp:revision>8</cp:revision>
  <dcterms:created xsi:type="dcterms:W3CDTF">2022-02-25T09:23:56Z</dcterms:created>
  <dcterms:modified xsi:type="dcterms:W3CDTF">2022-03-02T14:56:48Z</dcterms:modified>
</cp:coreProperties>
</file>